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2"/>
  </p:sldMasterIdLst>
  <p:notesMasterIdLst>
    <p:notesMasterId r:id="rId17"/>
  </p:notesMasterIdLst>
  <p:handoutMasterIdLst>
    <p:handoutMasterId r:id="rId18"/>
  </p:handoutMasterIdLst>
  <p:sldIdLst>
    <p:sldId id="257" r:id="rId3"/>
    <p:sldId id="258" r:id="rId4"/>
    <p:sldId id="264" r:id="rId5"/>
    <p:sldId id="265" r:id="rId6"/>
    <p:sldId id="267" r:id="rId7"/>
    <p:sldId id="266" r:id="rId8"/>
    <p:sldId id="274" r:id="rId9"/>
    <p:sldId id="269" r:id="rId10"/>
    <p:sldId id="268" r:id="rId11"/>
    <p:sldId id="271" r:id="rId12"/>
    <p:sldId id="270" r:id="rId13"/>
    <p:sldId id="273" r:id="rId14"/>
    <p:sldId id="27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3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pPr/>
              <a:t>7/17/2015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pPr/>
              <a:t>7/17/2015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FE7F53-F981-47AC-A362-01FB333E0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9945-0A15-4715-AB6C-F5E56CF20F70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9945-0A15-4715-AB6C-F5E56CF20F70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9945-0A15-4715-AB6C-F5E56CF20F70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5F426-FE08-47FA-9564-4728D3E32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9945-0A15-4715-AB6C-F5E56CF20F70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9945-0A15-4715-AB6C-F5E56CF20F70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9945-0A15-4715-AB6C-F5E56CF20F70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9945-0A15-4715-AB6C-F5E56CF20F70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9945-0A15-4715-AB6C-F5E56CF20F70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9945-0A15-4715-AB6C-F5E56CF20F70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4CF99945-0A15-4715-AB6C-F5E56CF20F70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google.com/url?sa=i&amp;source=images&amp;cd=&amp;cad=rja&amp;docid=HBUkQuuQdiWk4M&amp;tbnid=HprhPToNx2IDyM:&amp;ved=0CAgQjRwwAA&amp;url=http://www.commonplacecrazy.com/2012/08/wicked-english-teacher-wednesday-august.html&amp;ei=tcokUqHXC-OFyQHErYGoBg&amp;psig=AFQjCNG0qpVxV--rUBg3GSABopm1JAdvtA&amp;ust=137822930125363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m/url?sa=i&amp;source=images&amp;cd=&amp;cad=rja&amp;docid=6gHjPI9sMFa3BM&amp;tbnid=DM3sVasykxLZuM:&amp;ved=0CAgQjRwwAA&amp;url=http://www.animationlibrary.com/sc/324/Hands_and_Feet/&amp;ei=78okUv-KMoizyAGl3oAo&amp;psig=AFQjCNFNGeL1FtEYh6o9L6m8ltqIINaeKg&amp;ust=137822935988283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www.google.com/url?sa=i&amp;rct=j&amp;q=&amp;esrc=s&amp;frm=1&amp;source=images&amp;cd=&amp;cad=rja&amp;docid=8FHlB4Lhdkjg_M&amp;tbnid=Vb66I7NZOqJnZM:&amp;ved=0CAUQjRw&amp;url=http://cliparts101.com/free_clipart/51014/Clapping_2&amp;ei=6c8kUpKFE8SuyQHZ1oGACA&amp;bvm=bv.51495398,d.aWc&amp;psig=AFQjCNEPGkVqPmwPXos2IqkOlhvK3V0SBA&amp;ust=137823060048604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com/url?sa=i&amp;rct=j&amp;q=&amp;esrc=s&amp;frm=1&amp;source=images&amp;cd=&amp;cad=rja&amp;docid=sbQ120SqFfjUPM&amp;tbnid=miYCWd9do1bldM:&amp;ved=0CAUQjRw&amp;url=http://www.clker.com/clipart-men-women-bathroom1.html&amp;ei=SNMkUuGQJaidyQGylIHgAw&amp;bvm=bv.51495398,d.aWc&amp;psig=AFQjCNEDA-zuBB8ZpwYJV1HDdWzUrrwI3w&amp;ust=137823148874266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frm=1&amp;source=images&amp;cd=&amp;cad=rja&amp;docid=LrbImz6GHILFKM&amp;tbnid=mGw72_1RXl8BuM:&amp;ved=0CAUQjRw&amp;url=http://www.sharefaith.com/category/church-bell-clipart.html&amp;ei=o8wkUrnPDMPXyAHk1IGACg&amp;bvm=bv.51495398,d.aWc&amp;psig=AFQjCNHyJHX5budWaL91mF9IjPcx0pnEuw&amp;ust=137822976254133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s8f2bu4E3ct3ZM&amp;tbnid=t7I5AXNW1jEq1M:&amp;ved=0CAUQjRw&amp;url=http://principal.usegrid.net/&amp;ei=LMwkUrXbIs2ayQHViYDABA&amp;bvm=bv.51495398,d.aWc&amp;psig=AFQjCNES6pMuVaWqDUIZGtpyzOyzTi1X-A&amp;ust=137822966051029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/url?sa=i&amp;rct=j&amp;q=&amp;esrc=s&amp;frm=1&amp;source=images&amp;cd=&amp;cad=rja&amp;docid=_uYU9VzuNzmAxM&amp;tbnid=mgDxATb99y2r0M:&amp;ved=0CAUQjRw&amp;url=http://school.discoveryeducation.com/clipart/clip/homework-highlights-color.html&amp;ei=rsskUqvCJbCWyAGW-4Ew&amp;bvm=bv.51495398,d.aWc&amp;psig=AFQjCNEMiD-CwVXGRkYUJlUGGF-FvuuzeQ&amp;ust=137822952793585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VfjwgFod7QQTYM&amp;tbnid=icprQDY6xcAQcM:&amp;ved=0CAUQjRw&amp;url=http://debtfreedigi.co.za/court-room-etiquette/&amp;ei=-9MkUs-IFvSEygGdpoGQBQ&amp;bvm=bv.51495398,d.aWc&amp;psig=AFQjCNEwMD1qo-NXsDhsQhQhpregEq0jNw&amp;ust=13782316573980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7wIFLdbCF2EqjM&amp;tbnid=4rQ5ovsXQr1jvM:&amp;ved=0CAUQjRw&amp;url=http://www.clipartof.com/gallery/clipart/ipod.html&amp;ei=x9QkUt32J5OMyAHNmYHYCg&amp;bvm=bv.51495398,d.aWc&amp;psig=AFQjCNH2eZn24wfWb3XwxKE18O80Lqj4SQ&amp;ust=1378231862299336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BStwNCVd49OykM&amp;tbnid=FLgYeolaoD0kpM:&amp;ved=0CAUQjRw&amp;url=http://mail.colonial.net/~hkaiter/scientific_method.html&amp;ei=NtQkUuipMerWyQGjtIDgDQ&amp;bvm=bv.51495398,d.aWc&amp;psig=AFQjCNF9GrbsF9Kq3YIQryLRu7DuAtcMvQ&amp;ust=137823173149847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m/url?sa=i&amp;rct=j&amp;q=&amp;esrc=s&amp;frm=1&amp;source=images&amp;cd=&amp;cad=rja&amp;docid=_AX2RnhnLJFftM&amp;tbnid=yyCXiZL6SVmGCM:&amp;ved=0CAUQjRw&amp;url=http://school.discoveryeducation.com/clipart/clip/hands2-color.html&amp;ei=PMskUvvfKe-GyQGIgYHgAg&amp;bvm=bv.51495398,d.aWc&amp;psig=AFQjCNFu6FT-GqX5NraxHUDzT4IjK2hDwA&amp;ust=137822943414418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Classroom Rules, Procedures and Expectations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Mrs. Lindquist</a:t>
            </a:r>
          </a:p>
          <a:p>
            <a:r>
              <a:rPr lang="en-US" sz="3200" dirty="0" smtClean="0"/>
              <a:t>Superior Middle School</a:t>
            </a:r>
          </a:p>
        </p:txBody>
      </p:sp>
    </p:spTree>
    <p:extLst>
      <p:ext uri="{BB962C8B-B14F-4D97-AF65-F5344CB8AC3E}">
        <p14:creationId xmlns="" xmlns:p14="http://schemas.microsoft.com/office/powerpoint/2010/main" val="769675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During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941" y="1752600"/>
            <a:ext cx="6811672" cy="4229100"/>
          </a:xfrm>
        </p:spPr>
        <p:txBody>
          <a:bodyPr/>
          <a:lstStyle/>
          <a:p>
            <a:r>
              <a:rPr lang="en-US" dirty="0" smtClean="0"/>
              <a:t>Please pay attention.</a:t>
            </a:r>
          </a:p>
          <a:p>
            <a:r>
              <a:rPr lang="en-US" dirty="0" smtClean="0"/>
              <a:t>Be silent while the teacher is talking.</a:t>
            </a:r>
          </a:p>
          <a:p>
            <a:r>
              <a:rPr lang="en-US" dirty="0" smtClean="0"/>
              <a:t>Wait to be acknowledged before speaking.</a:t>
            </a:r>
          </a:p>
          <a:p>
            <a:endParaRPr lang="en-US" dirty="0"/>
          </a:p>
        </p:txBody>
      </p:sp>
      <p:pic>
        <p:nvPicPr>
          <p:cNvPr id="5" name="Picture 5" descr="http://2.bp.blogspot.com/-hhcwU-JRXRo/UBl6wBQNNGI/AAAAAAAACBI/ZPJr9JKIAMs/s1600/teacher_clipart_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3635" y="2091830"/>
            <a:ext cx="2667000" cy="33337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Your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clap my hands in a pattern…</a:t>
            </a:r>
          </a:p>
          <a:p>
            <a:pPr lvl="1"/>
            <a:r>
              <a:rPr lang="en-US" dirty="0" smtClean="0"/>
              <a:t>You stop your work immediately</a:t>
            </a:r>
          </a:p>
          <a:p>
            <a:pPr lvl="1"/>
            <a:r>
              <a:rPr lang="en-US" dirty="0" smtClean="0"/>
              <a:t>Face me and clap the pattern back</a:t>
            </a:r>
          </a:p>
          <a:p>
            <a:pPr lvl="1"/>
            <a:r>
              <a:rPr lang="en-US" dirty="0" smtClean="0"/>
              <a:t>Remain silent and ready to listen </a:t>
            </a:r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NO EXCEPTIONS</a:t>
            </a:r>
          </a:p>
        </p:txBody>
      </p:sp>
      <p:pic>
        <p:nvPicPr>
          <p:cNvPr id="4" name="Picture 5" descr="http://www.gifs.net/Animation11/Science_and_Body/Hands_and_Feet/Clapping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9104" y="616865"/>
            <a:ext cx="2133600" cy="2052320"/>
          </a:xfrm>
          <a:prstGeom prst="rect">
            <a:avLst/>
          </a:prstGeom>
          <a:noFill/>
        </p:spPr>
      </p:pic>
      <p:pic>
        <p:nvPicPr>
          <p:cNvPr id="2050" name="Picture 2" descr="http://cliparts101.com/files/924/8190E6452C85560585C9C7773B66CF1D/Clapping_2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42137" y="4443397"/>
            <a:ext cx="1924895" cy="192489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Bathroom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218" y="1752600"/>
            <a:ext cx="6870396" cy="4229100"/>
          </a:xfrm>
        </p:spPr>
        <p:txBody>
          <a:bodyPr/>
          <a:lstStyle/>
          <a:p>
            <a:r>
              <a:rPr lang="en-US" dirty="0" smtClean="0"/>
              <a:t>Expected you use bathroom during hallway passing time</a:t>
            </a:r>
          </a:p>
          <a:p>
            <a:r>
              <a:rPr lang="en-US" dirty="0" smtClean="0"/>
              <a:t>However, if you REALLY have to:</a:t>
            </a:r>
          </a:p>
          <a:p>
            <a:pPr lvl="1"/>
            <a:r>
              <a:rPr lang="en-US" sz="2400" dirty="0" smtClean="0"/>
              <a:t>Only during work time</a:t>
            </a:r>
          </a:p>
          <a:p>
            <a:pPr lvl="1"/>
            <a:r>
              <a:rPr lang="en-US" sz="2400" dirty="0" smtClean="0"/>
              <a:t>Must get permission from Mrs. L.</a:t>
            </a:r>
          </a:p>
          <a:p>
            <a:pPr lvl="1"/>
            <a:r>
              <a:rPr lang="en-US" sz="2400" dirty="0" smtClean="0"/>
              <a:t>Sign-out on the door</a:t>
            </a:r>
          </a:p>
          <a:p>
            <a:pPr lvl="1"/>
            <a:r>
              <a:rPr lang="en-US" sz="2400" dirty="0" smtClean="0"/>
              <a:t>Violate bathroom privileges = NO MORE BATHROOM BREAKS</a:t>
            </a:r>
            <a:endParaRPr lang="en-US" dirty="0"/>
          </a:p>
        </p:txBody>
      </p:sp>
      <p:pic>
        <p:nvPicPr>
          <p:cNvPr id="1026" name="Picture 2" descr="http://www.clker.com/cliparts/e/d/9/9/1206572112160208723johnny_automatic_NPS_map_pictographs_part_67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801" y="1925273"/>
            <a:ext cx="3519181" cy="351918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Class Dismissal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When our classroom bell rings, you will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stay in your seats (or go back to them)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pack up your materials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clean-up your work area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Then, </a:t>
            </a:r>
            <a:r>
              <a:rPr lang="en-US" b="1" u="sng" dirty="0" smtClean="0"/>
              <a:t>I</a:t>
            </a:r>
            <a:r>
              <a:rPr lang="en-US" dirty="0" smtClean="0"/>
              <a:t> will give you permission </a:t>
            </a:r>
            <a:br>
              <a:rPr lang="en-US" dirty="0" smtClean="0"/>
            </a:br>
            <a:r>
              <a:rPr lang="en-US" dirty="0" smtClean="0"/>
              <a:t>to leave the classroom.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“You may go”</a:t>
            </a:r>
          </a:p>
        </p:txBody>
      </p:sp>
      <p:pic>
        <p:nvPicPr>
          <p:cNvPr id="4" name="Picture 7" descr="http://images.sharefaith.com/images/3/a1405005aa/img_a1405005aa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2154" y="2979056"/>
            <a:ext cx="3359962" cy="321742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indent="-227013">
              <a:buFont typeface="Arial" pitchFamily="34" charset="0"/>
              <a:buChar char="•"/>
            </a:pPr>
            <a:r>
              <a:rPr lang="en-US" dirty="0" smtClean="0"/>
              <a:t>We will have a great year together.</a:t>
            </a:r>
          </a:p>
          <a:p>
            <a:pPr marL="227013" indent="-227013"/>
            <a:endParaRPr lang="en-US" dirty="0" smtClean="0"/>
          </a:p>
          <a:p>
            <a:pPr marL="227013" indent="-227013">
              <a:buFont typeface="Arial" pitchFamily="34" charset="0"/>
              <a:buChar char="•"/>
            </a:pPr>
            <a:r>
              <a:rPr lang="en-US" dirty="0" smtClean="0"/>
              <a:t>I will give you my very best everyday </a:t>
            </a:r>
          </a:p>
          <a:p>
            <a:pPr marL="227013" indent="-227013">
              <a:buFont typeface="Arial" pitchFamily="34" charset="0"/>
              <a:buChar char="•"/>
            </a:pPr>
            <a:endParaRPr lang="en-US" dirty="0" smtClean="0"/>
          </a:p>
          <a:p>
            <a:pPr marL="227013" indent="-227013">
              <a:buFont typeface="Arial" pitchFamily="34" charset="0"/>
              <a:buChar char="•"/>
            </a:pPr>
            <a:r>
              <a:rPr lang="en-US" dirty="0" smtClean="0"/>
              <a:t>I ask the same from you in return.</a:t>
            </a:r>
          </a:p>
          <a:p>
            <a:pPr marL="227013" indent="-227013"/>
            <a:endParaRPr lang="en-US" dirty="0" smtClean="0"/>
          </a:p>
          <a:p>
            <a:pPr marL="227013" indent="-227013">
              <a:buFont typeface="Arial" pitchFamily="34" charset="0"/>
              <a:buChar char="•"/>
            </a:pPr>
            <a:r>
              <a:rPr lang="en-US" dirty="0" smtClean="0"/>
              <a:t>Jeopardy Classroom Rules Review Game on Thursday! Be ready. </a:t>
            </a:r>
            <a:r>
              <a:rPr lang="en-US" dirty="0" smtClean="0">
                <a:sym typeface="Wingdings" pitchFamily="2" charset="2"/>
              </a:rPr>
              <a:t>=D</a:t>
            </a:r>
            <a:endParaRPr lang="en-US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43494" y="1979802"/>
            <a:ext cx="7080120" cy="400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7013" indent="-227013"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057482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very excited to be here at SMS!</a:t>
            </a:r>
          </a:p>
          <a:p>
            <a:r>
              <a:rPr lang="en-US" dirty="0" smtClean="0"/>
              <a:t>We are going to have a wonderful year </a:t>
            </a:r>
          </a:p>
          <a:p>
            <a:r>
              <a:rPr lang="en-US" dirty="0" smtClean="0"/>
              <a:t>I look forward to getting to know each of you better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  <a:p>
            <a:r>
              <a:rPr lang="en-US" dirty="0" smtClean="0"/>
              <a:t>To start, let’s talk procedures for our classroom</a:t>
            </a:r>
          </a:p>
        </p:txBody>
      </p:sp>
    </p:spTree>
    <p:extLst>
      <p:ext uri="{BB962C8B-B14F-4D97-AF65-F5344CB8AC3E}">
        <p14:creationId xmlns="" xmlns:p14="http://schemas.microsoft.com/office/powerpoint/2010/main" val="3081074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Procedures?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procedures…</a:t>
            </a:r>
          </a:p>
          <a:p>
            <a:pPr lvl="1"/>
            <a:r>
              <a:rPr lang="en-US" dirty="0" smtClean="0"/>
              <a:t>you won’t know what I expect of you.</a:t>
            </a:r>
          </a:p>
          <a:p>
            <a:pPr lvl="1"/>
            <a:r>
              <a:rPr lang="en-US" dirty="0" smtClean="0"/>
              <a:t>I have to spend lots of time redirecting behavior</a:t>
            </a:r>
          </a:p>
          <a:p>
            <a:pPr lvl="1"/>
            <a:r>
              <a:rPr lang="en-US" dirty="0" smtClean="0"/>
              <a:t>It’s chaos!</a:t>
            </a:r>
          </a:p>
          <a:p>
            <a:r>
              <a:rPr lang="en-US" dirty="0" smtClean="0"/>
              <a:t>With procedures…</a:t>
            </a:r>
          </a:p>
          <a:p>
            <a:pPr lvl="1"/>
            <a:r>
              <a:rPr lang="en-US" dirty="0" smtClean="0"/>
              <a:t>our class will flow smoothly</a:t>
            </a:r>
          </a:p>
          <a:p>
            <a:pPr lvl="1"/>
            <a:r>
              <a:rPr lang="en-US" dirty="0" smtClean="0"/>
              <a:t>we will get lots done</a:t>
            </a:r>
          </a:p>
          <a:p>
            <a:pPr lvl="1"/>
            <a:r>
              <a:rPr lang="en-US" dirty="0" smtClean="0"/>
              <a:t>and that leaves time for fun activities!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Classroom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Be respectful of the teacher, classmates, staff/volunteers, and materials.</a:t>
            </a:r>
          </a:p>
          <a:p>
            <a:pPr lvl="0"/>
            <a:r>
              <a:rPr lang="en-US" dirty="0" smtClean="0"/>
              <a:t>Arrive to class on time.</a:t>
            </a:r>
          </a:p>
          <a:p>
            <a:pPr lvl="0"/>
            <a:r>
              <a:rPr lang="en-US" dirty="0" smtClean="0"/>
              <a:t>Be prepared with all materials necessary for class.</a:t>
            </a:r>
          </a:p>
          <a:p>
            <a:pPr lvl="0"/>
            <a:r>
              <a:rPr lang="en-US" dirty="0" smtClean="0"/>
              <a:t>Work hard and complete assignments on time.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Discipline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879" y="1752600"/>
            <a:ext cx="8086987" cy="42291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Offense – Warning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Offense – Written Warning</a:t>
            </a:r>
          </a:p>
          <a:p>
            <a:pPr lvl="1"/>
            <a:r>
              <a:rPr lang="en-US" dirty="0" smtClean="0"/>
              <a:t>Possible Lunch detention and/or call home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Offense – Office Referral</a:t>
            </a:r>
          </a:p>
        </p:txBody>
      </p:sp>
      <p:pic>
        <p:nvPicPr>
          <p:cNvPr id="4" name="Picture 7" descr="http://www.bristol.k12.ct.us/uploaded/Mountain_View/Graphics/principal-off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175" y="3117452"/>
            <a:ext cx="2873229" cy="351824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Arrival to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5332" y="1752600"/>
            <a:ext cx="6476489" cy="4229100"/>
          </a:xfrm>
        </p:spPr>
        <p:txBody>
          <a:bodyPr/>
          <a:lstStyle/>
          <a:p>
            <a:r>
              <a:rPr lang="en-US" dirty="0" smtClean="0"/>
              <a:t>Come in the room quietly</a:t>
            </a:r>
            <a:endParaRPr lang="en-US" sz="2400" dirty="0" smtClean="0"/>
          </a:p>
          <a:p>
            <a:r>
              <a:rPr lang="en-US" dirty="0" smtClean="0"/>
              <a:t>Follow directions on the board or given by Mrs. L regarding homework</a:t>
            </a:r>
          </a:p>
          <a:p>
            <a:r>
              <a:rPr lang="en-US" dirty="0" smtClean="0"/>
              <a:t>Sit at your assigned seat and get your daily materials ready.</a:t>
            </a:r>
          </a:p>
          <a:p>
            <a:r>
              <a:rPr lang="en-US" dirty="0" smtClean="0"/>
              <a:t>You may quietly talk to your neighbor UNTIL our classroom bell rings.</a:t>
            </a:r>
          </a:p>
        </p:txBody>
      </p:sp>
      <p:pic>
        <p:nvPicPr>
          <p:cNvPr id="4" name="Picture 5" descr="http://school.discoveryeducation.com/clipart/images/homework-highlights-colo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7047" y="1609986"/>
            <a:ext cx="3101406" cy="41480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don’t make </a:t>
            </a:r>
            <a:r>
              <a:rPr lang="en-US" smtClean="0"/>
              <a:t>me take your…</a:t>
            </a:r>
            <a:endParaRPr lang="en-US" dirty="0"/>
          </a:p>
        </p:txBody>
      </p:sp>
      <p:pic>
        <p:nvPicPr>
          <p:cNvPr id="31748" name="Picture 4" descr="http://debtfreedigi.co.za/wp-content/uploads/2012/08/no-cell-phones-allowed-clip-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371" y="1655777"/>
            <a:ext cx="2579236" cy="2579236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7506030" y="1510020"/>
            <a:ext cx="3001910" cy="2608974"/>
            <a:chOff x="7506030" y="1510020"/>
            <a:chExt cx="3001910" cy="2608974"/>
          </a:xfrm>
        </p:grpSpPr>
        <p:pic>
          <p:nvPicPr>
            <p:cNvPr id="31752" name="Picture 8" descr="http://mail.colonial.net/~hkaiter/Aaa_web_images2012/chewgum.jp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89469" y="1831950"/>
              <a:ext cx="2818471" cy="1997799"/>
            </a:xfrm>
            <a:prstGeom prst="rect">
              <a:avLst/>
            </a:prstGeom>
            <a:noFill/>
          </p:spPr>
        </p:pic>
        <p:sp>
          <p:nvSpPr>
            <p:cNvPr id="8" name="&quot;No&quot; Symbol 7"/>
            <p:cNvSpPr/>
            <p:nvPr/>
          </p:nvSpPr>
          <p:spPr>
            <a:xfrm flipV="1">
              <a:off x="7506030" y="1510020"/>
              <a:ext cx="2937611" cy="2608974"/>
            </a:xfrm>
            <a:prstGeom prst="noSmoking">
              <a:avLst>
                <a:gd name="adj" fmla="val 821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70613" y="3625444"/>
            <a:ext cx="2937611" cy="2712962"/>
            <a:chOff x="4260888" y="3625444"/>
            <a:chExt cx="2937611" cy="2712962"/>
          </a:xfrm>
        </p:grpSpPr>
        <p:pic>
          <p:nvPicPr>
            <p:cNvPr id="31754" name="Picture 10" descr="http://images.clipartof.com/thumbnails/215640-Royalty-Free-RF-Clipart-Illustration-Of-A-Childs-Sketch-Of-A-Boy-Listening-To-An-Ipod.jpg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 r="13441"/>
            <a:stretch>
              <a:fillRect/>
            </a:stretch>
          </p:blipFill>
          <p:spPr bwMode="auto">
            <a:xfrm>
              <a:off x="4652074" y="3858634"/>
              <a:ext cx="2117841" cy="2479772"/>
            </a:xfrm>
            <a:prstGeom prst="rect">
              <a:avLst/>
            </a:prstGeom>
            <a:noFill/>
          </p:spPr>
        </p:pic>
        <p:sp>
          <p:nvSpPr>
            <p:cNvPr id="11" name="&quot;No&quot; Symbol 10"/>
            <p:cNvSpPr/>
            <p:nvPr/>
          </p:nvSpPr>
          <p:spPr>
            <a:xfrm flipV="1">
              <a:off x="4260888" y="3625444"/>
              <a:ext cx="2937611" cy="2608974"/>
            </a:xfrm>
            <a:prstGeom prst="noSmoking">
              <a:avLst>
                <a:gd name="adj" fmla="val 821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Classroom Bell 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299" y="1600201"/>
            <a:ext cx="9630833" cy="1604393"/>
          </a:xfrm>
        </p:spPr>
        <p:txBody>
          <a:bodyPr/>
          <a:lstStyle/>
          <a:p>
            <a:r>
              <a:rPr lang="en-US" dirty="0" smtClean="0"/>
              <a:t>At the bell, begin your warm-up exercise</a:t>
            </a:r>
          </a:p>
          <a:p>
            <a:pPr lvl="1"/>
            <a:r>
              <a:rPr lang="en-US" dirty="0" smtClean="0"/>
              <a:t>posted on the board.</a:t>
            </a:r>
          </a:p>
          <a:p>
            <a:r>
              <a:rPr lang="en-US" dirty="0" smtClean="0"/>
              <a:t>Be still and silent during this time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5" name="Picture 5" descr="http://school.discoveryeducation.com/clipart/images/hands2-colo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7203" y="3238151"/>
            <a:ext cx="4493813" cy="28606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Rectangle 5"/>
          <p:cNvSpPr/>
          <p:nvPr/>
        </p:nvSpPr>
        <p:spPr>
          <a:xfrm>
            <a:off x="5799589" y="3164557"/>
            <a:ext cx="31850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2800" dirty="0" smtClean="0"/>
              <a:t>If you have a question, raise your hand and I will come to you.</a:t>
            </a:r>
            <a:endParaRPr lang="en-US" sz="2800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Were Absent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the black hanging file for missing work</a:t>
            </a:r>
          </a:p>
          <a:p>
            <a:r>
              <a:rPr lang="en-US" kern="0" dirty="0" smtClean="0"/>
              <a:t>Check with a neighbor about homework</a:t>
            </a:r>
            <a:endParaRPr lang="en-US" kern="0" dirty="0"/>
          </a:p>
          <a:p>
            <a:r>
              <a:rPr lang="en-US" dirty="0" smtClean="0"/>
              <a:t>Then, meet with Mrs. Lindquist during:</a:t>
            </a:r>
          </a:p>
          <a:p>
            <a:pPr lvl="1"/>
            <a:r>
              <a:rPr lang="en-US" dirty="0" smtClean="0"/>
              <a:t>Homeroom</a:t>
            </a:r>
          </a:p>
          <a:p>
            <a:pPr lvl="1"/>
            <a:r>
              <a:rPr lang="en-US" dirty="0" smtClean="0"/>
              <a:t>SSR</a:t>
            </a:r>
          </a:p>
          <a:p>
            <a:pPr lvl="1"/>
            <a:r>
              <a:rPr lang="en-US" dirty="0" smtClean="0"/>
              <a:t>In-class work time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0</TotalTime>
  <Words>461</Words>
  <Application>Microsoft Office PowerPoint</Application>
  <PresentationFormat>Custom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Stack of books design template</vt:lpstr>
      <vt:lpstr>Classroom Rules, Procedures and Expectations</vt:lpstr>
      <vt:lpstr>Welcome</vt:lpstr>
      <vt:lpstr>Why Procedures?</vt:lpstr>
      <vt:lpstr>General Classroom Rules</vt:lpstr>
      <vt:lpstr>Behavior Discipline Procedures</vt:lpstr>
      <vt:lpstr>Arrival to Class</vt:lpstr>
      <vt:lpstr>Please don’t make me take your…</vt:lpstr>
      <vt:lpstr>When Classroom Bell Rings</vt:lpstr>
      <vt:lpstr>If You Were Absent</vt:lpstr>
      <vt:lpstr>Expectations During Instruction</vt:lpstr>
      <vt:lpstr>Getting Your Attention</vt:lpstr>
      <vt:lpstr>Bathroom Procedures</vt:lpstr>
      <vt:lpstr>End of Class Dismissal</vt:lpstr>
      <vt:lpstr>Final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2015-07-17T12:52:53Z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